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366" r:id="rId3"/>
    <p:sldId id="406" r:id="rId5"/>
    <p:sldId id="405" r:id="rId6"/>
    <p:sldId id="408" r:id="rId7"/>
    <p:sldId id="407" r:id="rId8"/>
    <p:sldId id="410" r:id="rId9"/>
    <p:sldId id="379" r:id="rId10"/>
    <p:sldId id="380" r:id="rId11"/>
    <p:sldId id="401" r:id="rId12"/>
    <p:sldId id="464" r:id="rId13"/>
    <p:sldId id="465" r:id="rId14"/>
    <p:sldId id="466" r:id="rId15"/>
    <p:sldId id="468" r:id="rId16"/>
    <p:sldId id="470" r:id="rId17"/>
    <p:sldId id="469" r:id="rId18"/>
  </p:sldIdLst>
  <p:sldSz cx="12192000" cy="6858000"/>
  <p:notesSz cx="7103745" cy="10234295"/>
  <p:embeddedFontLst>
    <p:embeddedFont>
      <p:font typeface="微软雅黑" panose="020B0503020204020204" charset="-122"/>
      <p:regular r:id="rId23"/>
    </p:embeddedFont>
    <p:embeddedFont>
      <p:font typeface="Consolas" panose="020B0609020204030204" charset="0"/>
      <p:regular r:id="rId24"/>
      <p:bold r:id="rId25"/>
      <p:italic r:id="rId26"/>
      <p:boldItalic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5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765"/>
    <a:srgbClr val="0000FF"/>
    <a:srgbClr val="03339F"/>
    <a:srgbClr val="000B3F"/>
    <a:srgbClr val="D224FF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25"/>
        <p:guide pos="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73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lvl="0" indent="0" algn="ctr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Pytorch / 2.1.2 / 3.10(ubuntu22.04) / 11.8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Pytorch / 2.1.2 / 3.10(ubuntu22.04) / 11.8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Pytorch / 2.1.2 / 3.10(ubuntu22.04) / 11.8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Pytorch / 2.1.2 / 3.10(ubuntu22.04) / 11.8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Pytorch / 2.1.2 / 3.10(ubuntu22.04) / 11.8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378710"/>
            <a:ext cx="9144000" cy="1130935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solidFill>
                  <a:schemeClr val="bg1"/>
                </a:solidFill>
                <a:effectLst/>
                <a:latin typeface="Times New Roman" panose="02020603050405020304" charset="0"/>
                <a:ea typeface="Times New Roman" panose="02020603050405020304" charset="0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86860"/>
            <a:ext cx="9144000" cy="9842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effectLst/>
                <a:latin typeface="Times New Roman" panose="02020603050405020304" charset="0"/>
                <a:ea typeface="Times New Roman" panose="020206030504050203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545" y="993775"/>
            <a:ext cx="11323955" cy="548068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20.png"/><Relationship Id="rId4" Type="http://schemas.openxmlformats.org/officeDocument/2006/relationships/tags" Target="../tags/tag52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58.xml"/><Relationship Id="rId4" Type="http://schemas.openxmlformats.org/officeDocument/2006/relationships/image" Target="../media/image21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tags" Target="../tags/tag65.xml"/><Relationship Id="rId5" Type="http://schemas.openxmlformats.org/officeDocument/2006/relationships/image" Target="../media/image24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.png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0.xml"/><Relationship Id="rId5" Type="http://schemas.openxmlformats.org/officeDocument/2006/relationships/image" Target="../media/image18.png"/><Relationship Id="rId4" Type="http://schemas.openxmlformats.org/officeDocument/2006/relationships/tags" Target="../tags/tag49.xml"/><Relationship Id="rId3" Type="http://schemas.openxmlformats.org/officeDocument/2006/relationships/image" Target="../media/image17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97965" y="1077595"/>
            <a:ext cx="9144000" cy="2454275"/>
          </a:xfrm>
        </p:spPr>
        <p:txBody>
          <a:bodyPr>
            <a:noAutofit/>
          </a:bodyPr>
          <a:lstStyle/>
          <a:p>
            <a:r>
              <a:rPr lang="en-US" altLang="zh-CN" sz="11500" dirty="0">
                <a:effectLst/>
              </a:rPr>
              <a:t>VisualRWKV</a:t>
            </a:r>
            <a:endParaRPr lang="en-US" altLang="zh-CN" sz="11500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66800" y="3923665"/>
            <a:ext cx="9892665" cy="661670"/>
          </a:xfrm>
        </p:spPr>
        <p:txBody>
          <a:bodyPr>
            <a:noAutofit/>
          </a:bodyPr>
          <a:lstStyle/>
          <a:p>
            <a:r>
              <a:rPr sz="4400" dirty="0">
                <a:cs typeface="Times New Roman" panose="02020603050405020304" charset="0"/>
              </a:rPr>
              <a:t>Exploring Recurrent Neural Networks for Visual Language Models</a:t>
            </a:r>
            <a:endParaRPr sz="4400" dirty="0"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64815" y="313372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</a:rPr>
              <a:t>(</a:t>
            </a:r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</a:rPr>
              <a:t>RwaKuv</a:t>
            </a: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</a:rPr>
              <a:t>)</a:t>
            </a:r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7480" y="5323205"/>
            <a:ext cx="4257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Speaker</a:t>
            </a:r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：侯皓文</a:t>
            </a:r>
            <a:r>
              <a:rPr lang="en-US" altLang="zh-CN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 </a:t>
            </a:r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博士</a:t>
            </a:r>
            <a:r>
              <a:rPr lang="en-US" altLang="zh-CN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/</a:t>
            </a:r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副研究员</a:t>
            </a:r>
            <a:endParaRPr lang="zh-CN" altLang="en-US" sz="2000">
              <a:solidFill>
                <a:schemeClr val="bg1">
                  <a:alpha val="85000"/>
                </a:schemeClr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195" y="6428740"/>
            <a:ext cx="3686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Date</a:t>
            </a:r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：</a:t>
            </a:r>
            <a:r>
              <a:rPr lang="en-US" altLang="zh-CN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2025/2/22</a:t>
            </a:r>
            <a:endParaRPr lang="zh-CN" altLang="en-US" sz="2000">
              <a:solidFill>
                <a:schemeClr val="bg1">
                  <a:alpha val="85000"/>
                </a:schemeClr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77900" y="5721985"/>
            <a:ext cx="10236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光明</a:t>
            </a:r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Times New Roman" panose="02020603050405020304" charset="0"/>
                <a:ea typeface="Times New Roman" panose="02020603050405020304" charset="0"/>
              </a:rPr>
              <a:t>实验室</a:t>
            </a:r>
            <a:endParaRPr lang="zh-CN" altLang="en-US" sz="2000">
              <a:solidFill>
                <a:schemeClr val="bg1">
                  <a:alpha val="85000"/>
                </a:schemeClr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-6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Visual Language Model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8255" y="1465580"/>
            <a:ext cx="3547745" cy="508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8566785" y="1470660"/>
            <a:ext cx="349123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49120" y="5997575"/>
            <a:ext cx="9197340" cy="638175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sandwich prompt guides the model to first read the question and then find the answer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5" y="2076450"/>
            <a:ext cx="3425475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2243455"/>
            <a:ext cx="6471285" cy="3348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3090" y="4152265"/>
            <a:ext cx="4464966" cy="1440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Main Contribution 2: Sandwich Prompt</a:t>
            </a:r>
            <a:endParaRPr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304800" y="527050"/>
            <a:ext cx="1029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VisualRWKV-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6: Bybond the limitations of Linear RNN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-6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Visual Language Model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8255" y="1465580"/>
            <a:ext cx="3547745" cy="508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8566785" y="1470660"/>
            <a:ext cx="349123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07490" y="6304280"/>
            <a:ext cx="9197340" cy="450850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Bidirectional and multidirectional scanning are beneficial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4800" y="527050"/>
            <a:ext cx="1029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VisualRWKV-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6: Bybond the limitations of Linear RNN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Main Contribution 3: Bidirectional Scanning</a:t>
            </a:r>
            <a:endParaRPr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VisualRWKV-image scan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07870"/>
            <a:ext cx="6674320" cy="39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03110" y="3987800"/>
            <a:ext cx="4647788" cy="19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03110" y="2313305"/>
            <a:ext cx="46799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Core issue: </a:t>
            </a:r>
            <a:endParaRPr lang="zh-CN" altLang="en-US"/>
          </a:p>
          <a:p>
            <a:r>
              <a:rPr lang="zh-CN" altLang="en-US"/>
              <a:t>Image</a:t>
            </a:r>
            <a:r>
              <a:rPr lang="en-US" altLang="zh-CN"/>
              <a:t> is </a:t>
            </a:r>
            <a:r>
              <a:rPr lang="zh-CN" altLang="en-US"/>
              <a:t>two-dimensional information, while Linear RNN performs unidirectional scanning.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-6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Visual Language Model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8255" y="1465580"/>
            <a:ext cx="3547745" cy="508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8566785" y="1470660"/>
            <a:ext cx="349123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07490" y="5387340"/>
            <a:ext cx="9197340" cy="1367790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With the integration of Data-dependent Recurrence, Sandwich Prompt, and Bidirectional Scanning, VisualRWKV-6 outperforms LLaVA-1.5 on multiple benchmarks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 maintaining computational efficiency.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4800" y="527050"/>
            <a:ext cx="1029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VisualRWKV-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6: Bybond the limitations of Linear RNN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3" name="图片 2" descr="teaser_plot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7354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What is Next?</a:t>
            </a:r>
            <a:endParaRPr 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HD/ UHD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255" y="1470660"/>
            <a:ext cx="4169410" cy="190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725410" y="1470660"/>
            <a:ext cx="43230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543290" y="2392045"/>
            <a:ext cx="3239770" cy="4017010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TextVQA remains a bottleneck.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gap caused by the Associate Recall capability.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introduction of multiple encoders, increased resolution, and high-resolution strategies significantly improves performance on text-rich tasks.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high-quality features can significantly bridge the gap in Associate Recall, Copy, and Retrieve tasks.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Multi-Vision Encoders + High Resolution Strategy </a:t>
            </a:r>
            <a:endParaRPr lang="en-US"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8625" y="1984375"/>
            <a:ext cx="8001157" cy="28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1320" y="4876165"/>
            <a:ext cx="8028000" cy="1926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7354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What is Next?</a:t>
            </a:r>
            <a:endParaRPr 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-HM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255" y="1470660"/>
            <a:ext cx="4169410" cy="190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725410" y="1470660"/>
            <a:ext cx="43230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Cross State Mixing + Time Mixing = Hybrid Mixing </a:t>
            </a:r>
            <a:endParaRPr lang="en-US"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VisualRWKV-HM_TeaserPlot_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130" y="3892550"/>
            <a:ext cx="3298190" cy="2677160"/>
          </a:xfrm>
          <a:prstGeom prst="rect">
            <a:avLst/>
          </a:prstGeom>
        </p:spPr>
      </p:pic>
      <p:pic>
        <p:nvPicPr>
          <p:cNvPr id="4" name="图片 3" descr="CrossStateMixingBlock+HybridMixingBlock_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055495"/>
            <a:ext cx="7107920" cy="4500000"/>
          </a:xfrm>
          <a:prstGeom prst="rect">
            <a:avLst/>
          </a:prstGeom>
        </p:spPr>
      </p:pic>
      <p:pic>
        <p:nvPicPr>
          <p:cNvPr id="6" name="图片 5" descr="CrossStateMixing+HybridMixingModule_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330" y="2033270"/>
            <a:ext cx="4416425" cy="1810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7354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What is Next?</a:t>
            </a:r>
            <a:endParaRPr 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- 7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255" y="1470660"/>
            <a:ext cx="4169410" cy="190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725410" y="1470660"/>
            <a:ext cx="43230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Early Results</a:t>
            </a:r>
            <a:endParaRPr lang="en-US"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32155" y="4389755"/>
            <a:ext cx="10403840" cy="2267585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lIns="179705" tIns="107950" rIns="144145" bIns="71755" rtlCol="0" anchor="ctr" anchorCtr="0">
            <a:no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RWKV Project Page</a:t>
            </a:r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：https://www.rwkv.com/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Discord</a:t>
            </a:r>
            <a:r>
              <a:rPr lang="zh-CN" altLang="en-US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：https://discord.gg/bDSBUMeFpc</a:t>
            </a:r>
            <a:endParaRPr lang="zh-CN" altLang="en-US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MyEmail: houhaowen@gml.ac.cn</a:t>
            </a:r>
            <a:endParaRPr lang="en-US" altLang="zh-CN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Github: https://github.com/howard-hou/VisualRWKV</a:t>
            </a:r>
            <a:endParaRPr lang="en-US" altLang="zh-CN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X: https://x.com/houhaowen</a:t>
            </a:r>
            <a:endParaRPr lang="en-US" altLang="zh-CN" sz="16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" y="2067560"/>
            <a:ext cx="9182100" cy="22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3892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Background of RWKV 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47545" y="1326515"/>
            <a:ext cx="2545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Introduction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196850" y="1520190"/>
            <a:ext cx="1894205" cy="1651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4323715" y="1499235"/>
            <a:ext cx="2126615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5775" y="1791970"/>
            <a:ext cx="5610225" cy="434975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limitations of RNNs and Transformers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5775" y="6205855"/>
            <a:ext cx="5610225" cy="346075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</p:spPr>
        <p:txBody>
          <a:bodyPr wrap="square" rtlCol="0" anchor="b" anchorCtr="0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 Complexity and Space Complexity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85140" y="2231390"/>
            <a:ext cx="56108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RNN has the vanishing gradient problem.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RNN cannot perform parallel training, limiting its scalability.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Transformer has quadratic 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 and space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complexity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 resulting in high computational costs and memory usage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775" y="3246755"/>
            <a:ext cx="5610225" cy="435610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RWKV is a new-generation RNN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486410" y="3824605"/>
            <a:ext cx="592455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RWKV can be trained in parallel and has strong scalability.</a:t>
            </a:r>
            <a:endParaRPr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time and space complexity of RWKV during training is O(N).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time and space complexity of RWKV during inference is O(1).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07655" y="1326515"/>
            <a:ext cx="2545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RNN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6140450" y="1512570"/>
            <a:ext cx="1894205" cy="1651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5"/>
            </p:custDataLst>
          </p:nvPr>
        </p:nvCxnSpPr>
        <p:spPr>
          <a:xfrm>
            <a:off x="10325100" y="1499235"/>
            <a:ext cx="191389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618"/>
          <a:stretch>
            <a:fillRect/>
          </a:stretch>
        </p:blipFill>
        <p:spPr>
          <a:xfrm>
            <a:off x="6449695" y="4282440"/>
            <a:ext cx="5398135" cy="2338705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</p:spPr>
      </p:pic>
      <p:sp>
        <p:nvSpPr>
          <p:cNvPr id="23" name="文本框 22"/>
          <p:cNvSpPr txBox="1"/>
          <p:nvPr/>
        </p:nvSpPr>
        <p:spPr>
          <a:xfrm>
            <a:off x="6450330" y="3824605"/>
            <a:ext cx="5398135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RNN architecture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50965" y="1792605"/>
            <a:ext cx="5397500" cy="434975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basic form of RNN is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10960" y="2273935"/>
            <a:ext cx="5399405" cy="972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 = α</a:t>
            </a:r>
            <a:r>
              <a:rPr lang="zh-CN" altLang="en-US" sz="1100" baseline="-25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⊙ h</a:t>
            </a:r>
            <a:r>
              <a:rPr lang="zh-CN" altLang="en-US" sz="1100" baseline="-25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t−1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(1 − α</a:t>
            </a:r>
            <a:r>
              <a:rPr lang="zh-CN" altLang="en-US" sz="1100" baseline="-25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⊙ x</a:t>
            </a:r>
            <a:r>
              <a:rPr lang="zh-CN" altLang="en-US" sz="1100" baseline="-25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endParaRPr lang="zh-CN" altLang="en-US" sz="11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RNN processes step by step, handling only one character or word at a time.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low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memory and computational cost.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Its dependence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 previous steps prevents parallel training, limiting scalability.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50965" y="3336290"/>
            <a:ext cx="5397500" cy="398780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 contrast, Transformer handles sequences in parallel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t="7986" b="8627"/>
          <a:stretch>
            <a:fillRect/>
          </a:stretch>
        </p:blipFill>
        <p:spPr>
          <a:xfrm>
            <a:off x="645795" y="4554855"/>
            <a:ext cx="5450205" cy="16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3163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RWKV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A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rchitecture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846060" y="1470660"/>
            <a:ext cx="40309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341630" y="1470660"/>
            <a:ext cx="40309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81635" y="1777365"/>
            <a:ext cx="11401425" cy="489585"/>
          </a:xfrm>
          <a:prstGeom prst="roundRect">
            <a:avLst/>
          </a:prstGeom>
          <a:gradFill>
            <a:gsLst>
              <a:gs pos="0">
                <a:srgbClr val="D224FF">
                  <a:alpha val="42000"/>
                </a:srgbClr>
              </a:gs>
              <a:gs pos="58000">
                <a:srgbClr val="000B3F"/>
              </a:gs>
            </a:gsLst>
            <a:lin ang="13500000" scaled="0"/>
          </a:gradFill>
        </p:spPr>
        <p:txBody>
          <a:bodyPr vert="horz" wrap="square" lIns="144145" tIns="36195" bIns="0" rtlCol="0" anchor="ctr" anchorCtr="0">
            <a:noAutofit/>
          </a:bodyPr>
          <a:p>
            <a:pPr lvl="0" algn="ctr">
              <a:lnSpc>
                <a:spcPts val="1980"/>
              </a:lnSpc>
              <a:buClrTx/>
              <a:buSzTx/>
              <a:buFont typeface="Wingdings" panose="05000000000000000000" charset="0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origin of the name RWKV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71170" y="2795270"/>
            <a:ext cx="6588125" cy="2844800"/>
            <a:chOff x="460" y="4091"/>
            <a:chExt cx="7610" cy="3286"/>
          </a:xfrm>
        </p:grpSpPr>
        <p:grpSp>
          <p:nvGrpSpPr>
            <p:cNvPr id="70" name="组合 69"/>
            <p:cNvGrpSpPr/>
            <p:nvPr/>
          </p:nvGrpSpPr>
          <p:grpSpPr>
            <a:xfrm rot="0">
              <a:off x="2685" y="4091"/>
              <a:ext cx="3283" cy="3286"/>
              <a:chOff x="2324" y="4782"/>
              <a:chExt cx="3784" cy="3788"/>
            </a:xfrm>
          </p:grpSpPr>
          <p:grpSp>
            <p:nvGrpSpPr>
              <p:cNvPr id="9" name="组合 8"/>
              <p:cNvGrpSpPr/>
              <p:nvPr>
                <p:custDataLst>
                  <p:tags r:id="rId2"/>
                </p:custDataLst>
              </p:nvPr>
            </p:nvGrpSpPr>
            <p:grpSpPr>
              <a:xfrm flipH="1">
                <a:off x="4503" y="6965"/>
                <a:ext cx="1605" cy="1605"/>
                <a:chOff x="4208745" y="3946090"/>
                <a:chExt cx="2254685" cy="2254685"/>
              </a:xfrm>
            </p:grpSpPr>
            <p:sp>
              <p:nvSpPr>
                <p:cNvPr id="26" name="泪滴形 25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208745" y="3946090"/>
                  <a:ext cx="2254685" cy="2254685"/>
                </a:xfrm>
                <a:prstGeom prst="teardrop">
                  <a:avLst>
                    <a:gd name="adj" fmla="val 136667"/>
                  </a:avLst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100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 sz="1600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  <p:sp>
              <p:nvSpPr>
                <p:cNvPr id="27" name="椭圆 26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4316650" y="4053991"/>
                  <a:ext cx="2038879" cy="2038879"/>
                </a:xfrm>
                <a:prstGeom prst="ellipse">
                  <a:avLst/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100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 sz="1600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0" name="组合 9"/>
              <p:cNvGrpSpPr/>
              <p:nvPr>
                <p:custDataLst>
                  <p:tags r:id="rId5"/>
                </p:custDataLst>
              </p:nvPr>
            </p:nvGrpSpPr>
            <p:grpSpPr>
              <a:xfrm flipH="1" flipV="1">
                <a:off x="4503" y="4782"/>
                <a:ext cx="1605" cy="1605"/>
                <a:chOff x="4208745" y="3946090"/>
                <a:chExt cx="2254685" cy="2254685"/>
              </a:xfrm>
            </p:grpSpPr>
            <p:sp>
              <p:nvSpPr>
                <p:cNvPr id="11" name="泪滴形 1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208745" y="3946090"/>
                  <a:ext cx="2254685" cy="2254685"/>
                </a:xfrm>
                <a:prstGeom prst="teardrop">
                  <a:avLst>
                    <a:gd name="adj" fmla="val 136667"/>
                  </a:avLst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58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  <p:sp>
              <p:nvSpPr>
                <p:cNvPr id="25" name="椭圆 2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316650" y="4053991"/>
                  <a:ext cx="2038879" cy="2038879"/>
                </a:xfrm>
                <a:prstGeom prst="ellipse">
                  <a:avLst/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58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2324" y="6965"/>
                <a:ext cx="1605" cy="1605"/>
                <a:chOff x="4208745" y="3946090"/>
                <a:chExt cx="2254685" cy="2254685"/>
              </a:xfrm>
            </p:grpSpPr>
            <p:sp>
              <p:nvSpPr>
                <p:cNvPr id="14" name="泪滴形 1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208745" y="3946090"/>
                  <a:ext cx="2254685" cy="2254685"/>
                </a:xfrm>
                <a:prstGeom prst="teardrop">
                  <a:avLst>
                    <a:gd name="adj" fmla="val 136667"/>
                  </a:avLst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58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 sz="1600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  <p:sp>
              <p:nvSpPr>
                <p:cNvPr id="15" name="椭圆 14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316650" y="4053991"/>
                  <a:ext cx="2038879" cy="2038879"/>
                </a:xfrm>
                <a:prstGeom prst="ellipse">
                  <a:avLst/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58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 sz="1600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9" name="组合 18"/>
              <p:cNvGrpSpPr/>
              <p:nvPr>
                <p:custDataLst>
                  <p:tags r:id="rId11"/>
                </p:custDataLst>
              </p:nvPr>
            </p:nvGrpSpPr>
            <p:grpSpPr>
              <a:xfrm flipV="1">
                <a:off x="2324" y="4782"/>
                <a:ext cx="1605" cy="1605"/>
                <a:chOff x="4208745" y="3946090"/>
                <a:chExt cx="2254685" cy="2254685"/>
              </a:xfrm>
            </p:grpSpPr>
            <p:sp>
              <p:nvSpPr>
                <p:cNvPr id="29" name="泪滴形 2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4208745" y="3946090"/>
                  <a:ext cx="2254685" cy="2254685"/>
                </a:xfrm>
                <a:prstGeom prst="teardrop">
                  <a:avLst>
                    <a:gd name="adj" fmla="val 136667"/>
                  </a:avLst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100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  <p:sp>
              <p:nvSpPr>
                <p:cNvPr id="33" name="椭圆 3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316650" y="4053991"/>
                  <a:ext cx="2038879" cy="2038879"/>
                </a:xfrm>
                <a:prstGeom prst="ellipse">
                  <a:avLst/>
                </a:prstGeom>
                <a:gradFill>
                  <a:gsLst>
                    <a:gs pos="0">
                      <a:srgbClr val="D224FF">
                        <a:alpha val="42000"/>
                      </a:srgbClr>
                    </a:gs>
                    <a:gs pos="100000">
                      <a:srgbClr val="000B3F"/>
                    </a:gs>
                  </a:gsLst>
                  <a:lin ang="13500000" scaled="0"/>
                </a:gradFill>
                <a:ln w="38100">
                  <a:solidFill>
                    <a:srgbClr val="FFFFFF">
                      <a:lumMod val="95000"/>
                    </a:srgbClr>
                  </a:solidFill>
                </a:ln>
              </p:spPr>
              <p:style>
                <a:lnRef idx="2">
                  <a:srgbClr val="76BBC5">
                    <a:shade val="50000"/>
                  </a:srgbClr>
                </a:lnRef>
                <a:fillRef idx="1">
                  <a:srgbClr val="76BBC5"/>
                </a:fillRef>
                <a:effectRef idx="0">
                  <a:srgbClr val="76BBC5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rgbClr val="FFFFFF">
                        <a:lumMod val="10000"/>
                      </a:srgbClr>
                    </a:solidFill>
                    <a:sym typeface="+mn-ea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>
                <a:off x="2669" y="5173"/>
                <a:ext cx="950" cy="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R</a:t>
                </a:r>
                <a:endPara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4830" y="5174"/>
                <a:ext cx="950" cy="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V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4831" y="7356"/>
                <a:ext cx="950" cy="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K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669" y="7357"/>
                <a:ext cx="950" cy="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W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460" y="4091"/>
              <a:ext cx="2150" cy="3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Receptance</a:t>
              </a:r>
              <a:endPara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08" y="4503"/>
              <a:ext cx="1856" cy="5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fontAlgn="auto">
                <a:lnSpc>
                  <a:spcPts val="1380"/>
                </a:lnSpc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As a receptive vector for past information.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900" y="4091"/>
              <a:ext cx="2170" cy="3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zh-CN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Value</a:t>
              </a:r>
              <a:endPara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967" y="4502"/>
              <a:ext cx="1991" cy="5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fontAlgn="auto">
                <a:lnSpc>
                  <a:spcPts val="1380"/>
                </a:lnSpc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Similar to the 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Value 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vector in traditional attention.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17" y="6316"/>
              <a:ext cx="1847" cy="3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Weight</a:t>
              </a:r>
              <a:endPara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39" y="6799"/>
              <a:ext cx="1992" cy="5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 fontAlgn="auto">
                <a:lnSpc>
                  <a:spcPts val="1380"/>
                </a:lnSpc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position-weighted decay vector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003" y="6325"/>
              <a:ext cx="1556" cy="3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</a:t>
              </a:r>
              <a:endPara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967" y="6796"/>
              <a:ext cx="1814" cy="5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fontAlgn="auto">
                <a:lnSpc>
                  <a:spcPts val="1380"/>
                </a:lnSpc>
              </a:pP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Similar to the </a:t>
              </a:r>
              <a:r>
                <a:rPr lang="en-US" altLang="zh-CN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</a:t>
              </a:r>
              <a:r>
                <a:rPr lang="zh-CN" altLang="en-US" sz="1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vector in traditional attention.</a:t>
              </a:r>
              <a:endPara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07060" y="5977890"/>
            <a:ext cx="6217285" cy="47498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rtlCol="0" anchor="t">
            <a:noAutofit/>
          </a:bodyPr>
          <a:p>
            <a:pPr algn="ctr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WKV is a concept corresponding to QKV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418465" y="2366010"/>
            <a:ext cx="6594475" cy="4213860"/>
          </a:xfrm>
          <a:prstGeom prst="roundRect">
            <a:avLst>
              <a:gd name="adj" fmla="val 2683"/>
            </a:avLst>
          </a:prstGeom>
          <a:noFill/>
          <a:ln w="0">
            <a:gradFill>
              <a:gsLst>
                <a:gs pos="29000">
                  <a:srgbClr val="03339F"/>
                </a:gs>
                <a:gs pos="100000">
                  <a:srgbClr val="D224FF"/>
                </a:gs>
              </a:gsLst>
              <a:lin ang="27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14"/>
            </p:custDataLst>
          </p:nvPr>
        </p:nvCxnSpPr>
        <p:spPr>
          <a:xfrm rot="16200000">
            <a:off x="4300220" y="4509770"/>
            <a:ext cx="5676900" cy="0"/>
          </a:xfrm>
          <a:prstGeom prst="line">
            <a:avLst/>
          </a:prstGeom>
          <a:ln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D224FF"/>
                </a:gs>
                <a:gs pos="44000">
                  <a:srgbClr val="03339F"/>
                </a:gs>
                <a:gs pos="94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rwkv_vertical_arch_0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0640" y="2266950"/>
            <a:ext cx="2366010" cy="459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27285" y="4250055"/>
            <a:ext cx="1756410" cy="445135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rtlCol="0" anchor="t">
            <a:noAutofit/>
          </a:bodyPr>
          <a:p>
            <a:pPr algn="ctr" fontAlgn="auto">
              <a:lnSpc>
                <a:spcPct val="150000"/>
              </a:lnSpc>
            </a:pP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 Block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5790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RWKV Time Mixing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61505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volution of Time Mixing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H="1">
            <a:off x="226060" y="1457960"/>
            <a:ext cx="4512945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7642225" y="1483360"/>
            <a:ext cx="439674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448935" y="1791970"/>
            <a:ext cx="6588125" cy="368300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Evolution of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time-mixing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from RWKV- 4 to RWKV- 6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570" y="2280920"/>
            <a:ext cx="6589175" cy="39600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14020" y="6400165"/>
            <a:ext cx="4593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RWKV-6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introduction channel-wise weight decay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1200" baseline="-25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endParaRPr lang="zh-CN" altLang="en-US" sz="1200" baseline="-25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14020" y="1791970"/>
            <a:ext cx="5003800" cy="368300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RWKV-5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time-mixing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414020" y="4317365"/>
            <a:ext cx="5003800" cy="368300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RWKV-6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time-mixing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4020" y="3668395"/>
            <a:ext cx="5003165" cy="612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RWKV-5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remove the normalization term.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RWKV-5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introduce hidden state matrix, from vector to matrix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" y="2190115"/>
            <a:ext cx="5003165" cy="15462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020" y="4677410"/>
            <a:ext cx="4680000" cy="1780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854710" y="3821430"/>
            <a:ext cx="6391910" cy="2952115"/>
          </a:xfrm>
          <a:prstGeom prst="rect">
            <a:avLst/>
          </a:prstGeom>
          <a:solidFill>
            <a:srgbClr val="D224FF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0565" y="3699510"/>
            <a:ext cx="6416675" cy="29629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4704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The RNN perspective of RWKV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530" y="1303020"/>
            <a:ext cx="11662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RWKV as RNN cell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846060" y="1470660"/>
            <a:ext cx="40309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341630" y="1470660"/>
            <a:ext cx="40309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3530" y="1663065"/>
            <a:ext cx="5445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Recurrent form of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5/ 6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2480" y="3677920"/>
            <a:ext cx="6198870" cy="3013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256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r, k, v parameter shape (B,H,1,D//H)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w parameter of shape (1,H,1,D//H) for Eagle (RWKV-5),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                     (B,H,1,D//H) for Finch (RWKV-6)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u parameter of shape (1,H,1,D//H)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solidFill>
                  <a:srgbClr val="0000FF"/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def</a:t>
            </a: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rwkv_5_or_6_recurrent(r, k, v, w, u, wkv_state):</a:t>
            </a:r>
            <a:endParaRPr lang="zh-CN" altLang="en-US" sz="1400"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   kv = k.mT @ v</a:t>
            </a:r>
            <a:r>
              <a:rPr lang="en-US" altLang="zh-CN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x.mT is equivalent to x.transpose(-2, -1)</a:t>
            </a:r>
            <a:endParaRPr lang="en-US" altLang="zh-CN" sz="1400"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   out = r @ (wkv_state + u.mT * kv)</a:t>
            </a:r>
            <a:endParaRPr lang="zh-CN" altLang="en-US" sz="1400"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   wkv_state = w.mT * wkv_state + kv</a:t>
            </a:r>
            <a:r>
              <a:rPr lang="en-US" altLang="zh-CN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# (B,H,D//H,D//H)</a:t>
            </a:r>
            <a:endParaRPr lang="en-US" altLang="zh-CN" sz="140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indent="0" fontAlgn="auto">
              <a:lnSpc>
                <a:spcPts val="2560"/>
              </a:lnSpc>
            </a:pP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   </a:t>
            </a:r>
            <a:r>
              <a:rPr lang="zh-CN" altLang="en-US" sz="1400">
                <a:solidFill>
                  <a:srgbClr val="0000FF"/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return</a:t>
            </a:r>
            <a:r>
              <a:rPr lang="zh-CN" altLang="en-US" sz="1400"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out, wkv_state</a:t>
            </a:r>
            <a:endParaRPr lang="zh-CN" altLang="en-US" sz="1400"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</p:txBody>
      </p:sp>
      <p:pic>
        <p:nvPicPr>
          <p:cNvPr id="2" name="图片 1" descr="rwkv_rnn_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75" y="1595120"/>
            <a:ext cx="4529455" cy="253619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90418" y="2223724"/>
          <a:ext cx="2941955" cy="856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663700" imgH="482600" progId="Equation.KSEE3">
                  <p:embed/>
                </p:oleObj>
              </mc:Choice>
              <mc:Fallback>
                <p:oleObj name="" r:id="rId3" imgW="16637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0418" y="2223724"/>
                        <a:ext cx="2941955" cy="856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30530" y="3248660"/>
            <a:ext cx="1320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010" y="4960620"/>
            <a:ext cx="4264025" cy="1719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7950" tIns="144145" rtlCol="0" anchor="ctr" anchorCtr="0">
            <a:noAutofit/>
          </a:bodyPr>
          <a:p>
            <a:pPr algn="l" fontAlgn="auto">
              <a:lnSpc>
                <a:spcPts val="1400"/>
              </a:lnSpc>
            </a:pP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RWKV-</a:t>
            </a:r>
            <a:r>
              <a:rPr 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5: Replaces the static decay rate in RetNet with a learned channel decay rate.</a:t>
            </a:r>
            <a:endParaRPr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400"/>
              </a:lnSpc>
            </a:pPr>
            <a:endParaRPr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400"/>
              </a:lnSpc>
            </a:pP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RWKV-6: Dynamically generates data-dependent token-shift amounts and decay rates.</a:t>
            </a:r>
            <a:endParaRPr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67119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Comparison of RWKV with other architectures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270250" y="1303020"/>
            <a:ext cx="5797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Comparison of the core formula of Time-Mixing</a:t>
            </a:r>
            <a:endParaRPr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H="1">
            <a:off x="129540" y="1470660"/>
            <a:ext cx="3141345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9067165" y="1470660"/>
            <a:ext cx="297180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13385" y="1791970"/>
            <a:ext cx="11623675" cy="368300"/>
          </a:xfrm>
          <a:prstGeom prst="rect">
            <a:avLst/>
          </a:prstGeom>
          <a:gradFill>
            <a:gsLst>
              <a:gs pos="0">
                <a:srgbClr val="03339F">
                  <a:alpha val="93000"/>
                </a:srgbClr>
              </a:gs>
              <a:gs pos="94000">
                <a:srgbClr val="D224FF"/>
              </a:gs>
            </a:gsLst>
            <a:lin ang="13800000" scaled="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recently proposed linear 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attention/ RNN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architecture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50950" y="5289550"/>
            <a:ext cx="10266045" cy="1568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S4 is static decay, Mamba-1 is dynamic S4. Mamba-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 similar 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 the linear attention approach, 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with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head-wise dynamic decay.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RetNet uses head-wise static decay, and Mamba-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may have drawn inspiration from RetNet's design.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RWKV-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 uses channel-wise dynamic decay, which is the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design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with best expressiveness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50950" y="4942205"/>
            <a:ext cx="9992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Ref: https://arxiv.org/pdf/2406.06484v1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950" y="2160270"/>
            <a:ext cx="10080000" cy="2836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7354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Evaluation of speed and memory 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usage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99765" y="1303020"/>
            <a:ext cx="5625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Comparison of Mamba-2 and Flash Attention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8255" y="1464310"/>
            <a:ext cx="3150870" cy="63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8781415" y="1464310"/>
            <a:ext cx="3267075" cy="63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9260" y="5969000"/>
            <a:ext cx="11354435" cy="485775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RWKV-6 surpasses Flash Attention in speed and outperforms both Mamba-2 and Flash Attention-v2 in memory efficiency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batch size is 8, the model dimension is 4096, and the head size for both Flash Attention and RWKV-6 is set to 64</a:t>
            </a:r>
            <a:endParaRPr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08505"/>
            <a:ext cx="5751429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20" y="2009140"/>
            <a:ext cx="5780836" cy="39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04800" y="527050"/>
            <a:ext cx="1029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VisualRWKV-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5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: Simply imitating Transformer-based VLM does not work</a:t>
            </a:r>
            <a:endParaRPr 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- 5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255" y="1470660"/>
            <a:ext cx="4169410" cy="1905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725410" y="1470660"/>
            <a:ext cx="432308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9260" y="5655945"/>
            <a:ext cx="11354435" cy="1086485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VisualRWKV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- 5 = </a:t>
            </a:r>
            <a:r>
              <a:rPr 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Data-independent Recurrence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Image First Prompt + Unidirection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 Scanning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First bottleneck: model is not strong enough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Second bottleneck: one directional scanning nature of RNN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CLIP </a:t>
            </a:r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vision </a:t>
            </a:r>
            <a:r>
              <a:rPr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encoder </a:t>
            </a:r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</a:t>
            </a:r>
            <a:r>
              <a:rPr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RWKV-</a:t>
            </a:r>
            <a:r>
              <a:rPr lang="en-US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LLM</a:t>
            </a:r>
            <a:endParaRPr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VisualRWKV-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" y="2176780"/>
            <a:ext cx="5579333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70" y="3100070"/>
            <a:ext cx="5507175" cy="1440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174105" y="4540250"/>
            <a:ext cx="5175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Poor Performance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611505"/>
            <a:ext cx="12037060" cy="637540"/>
          </a:xfrm>
          <a:prstGeom prst="rect">
            <a:avLst/>
          </a:prstGeom>
          <a:gradFill>
            <a:gsLst>
              <a:gs pos="0">
                <a:srgbClr val="D224FF">
                  <a:alpha val="0"/>
                </a:srgbClr>
              </a:gs>
              <a:gs pos="58000">
                <a:srgbClr val="000B3F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67405" y="1303020"/>
            <a:ext cx="5175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VisualRWKV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-6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Visual Language Model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8255" y="1465580"/>
            <a:ext cx="3547745" cy="508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8566785" y="1470660"/>
            <a:ext cx="3491230" cy="0"/>
          </a:xfrm>
          <a:prstGeom prst="line">
            <a:avLst/>
          </a:prstGeom>
          <a:ln w="28575">
            <a:gradFill>
              <a:gsLst>
                <a:gs pos="12000">
                  <a:srgbClr val="03339F"/>
                </a:gs>
                <a:gs pos="72000">
                  <a:srgbClr val="D224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58950" y="5997575"/>
            <a:ext cx="9197340" cy="757555"/>
          </a:xfrm>
          <a:prstGeom prst="rect">
            <a:avLst/>
          </a:prstGeom>
          <a:solidFill>
            <a:srgbClr val="D224FF">
              <a:alpha val="7000"/>
            </a:srgbClr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Data-dependent recurrence significantly improves performance, 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with VQA showing an increase of nearly 15 points.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428625" y="1656715"/>
            <a:ext cx="11354435" cy="327660"/>
          </a:xfrm>
          <a:prstGeom prst="rect">
            <a:avLst/>
          </a:prstGeom>
          <a:solidFill>
            <a:srgbClr val="D224FF">
              <a:alpha val="5000"/>
            </a:srgbClr>
          </a:solidFill>
        </p:spPr>
        <p:txBody>
          <a:bodyPr wrap="square" tIns="71755" bIns="71755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rgbClr val="D224FF"/>
                    </a:gs>
                    <a:gs pos="72000">
                      <a:srgbClr val="03339F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Main Contribution 1: Data-dependent Recurrence</a:t>
            </a:r>
            <a:endParaRPr sz="1200" b="1">
              <a:gradFill>
                <a:gsLst>
                  <a:gs pos="0">
                    <a:srgbClr val="D224FF"/>
                  </a:gs>
                  <a:gs pos="72000">
                    <a:srgbClr val="03339F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60" y="2059940"/>
            <a:ext cx="4567299" cy="2880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04800" y="527050"/>
            <a:ext cx="1029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dist">
              <a:defRPr sz="2400" b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印品雅圆体" panose="02010601030101010101" pitchFamily="2" charset="-122"/>
                <a:ea typeface="印品雅圆体" panose="02010601030101010101" pitchFamily="2" charset="-122"/>
              </a:defRPr>
            </a:lvl1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VisualRWKV-</a:t>
            </a:r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lt"/>
              </a:rPr>
              <a:t> 6: Bybond the limitations of Linear RNN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4" name="图片 3" descr="Time Mixing and RNN Cell-v"/>
          <p:cNvPicPr>
            <a:picLocks noChangeAspect="1"/>
          </p:cNvPicPr>
          <p:nvPr/>
        </p:nvPicPr>
        <p:blipFill>
          <a:blip r:embed="rId5"/>
          <a:srcRect b="48889"/>
          <a:stretch>
            <a:fillRect/>
          </a:stretch>
        </p:blipFill>
        <p:spPr>
          <a:xfrm>
            <a:off x="1758950" y="1908810"/>
            <a:ext cx="477520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758950" y="5243830"/>
            <a:ext cx="5175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dashed line represents data-dependent of W</a:t>
            </a:r>
            <a:endParaRPr lang="zh-CN" altLang="en-US" sz="1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32_2*i*0"/>
  <p:tag name="KSO_WM_TEMPLATE_CATEGORY" val="diagram"/>
  <p:tag name="KSO_WM_TEMPLATE_INDEX" val="20170332"/>
  <p:tag name="KSO_WM_UNIT_INDEX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2_1"/>
  <p:tag name="KSO_WM_UNIT_ID" val="diagram20170332_2*q_h_i*1_2_1"/>
  <p:tag name="KSO_WM_UNIT_LAYERLEVEL" val="1_1_1"/>
  <p:tag name="KSO_WM_DIAGRAM_GROUP_CODE" val="q1-1"/>
  <p:tag name="KSO_WM_UNIT_FILL_FORE_SCHEMECOLOR_INDEX" val="14"/>
  <p:tag name="KSO_WM_UNIT_FILL_TYPE" val="1"/>
  <p:tag name="KSO_WM_UNIT_TEXT_FILL_FORE_SCHEMECOLOR_INDEX" val="16"/>
  <p:tag name="KSO_WM_UNIT_TEXT_FILL_TYPE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2_2"/>
  <p:tag name="KSO_WM_UNIT_ID" val="diagram20170332_2*q_h_i*1_2_2"/>
  <p:tag name="KSO_WM_UNIT_LAYERLEVEL" val="1_1_1"/>
  <p:tag name="KSO_WM_DIAGRAM_GROUP_CODE" val="q1-1"/>
  <p:tag name="KSO_WM_UNIT_LINE_FORE_SCHEMECOLOR_INDEX" val="14"/>
  <p:tag name="KSO_WM_UNIT_LINE_FILL_TYPE" val="2"/>
  <p:tag name="KSO_WM_UNIT_TEXT_FILL_FORE_SCHEMECOLOR_INDEX" val="16"/>
  <p:tag name="KSO_WM_UNIT_TEXT_FILL_TYPE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32_2*i*5"/>
  <p:tag name="KSO_WM_TEMPLATE_CATEGORY" val="diagram"/>
  <p:tag name="KSO_WM_TEMPLATE_INDEX" val="20170332"/>
  <p:tag name="KSO_WM_UNIT_INDEX" val="5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1_1"/>
  <p:tag name="KSO_WM_UNIT_ID" val="diagram20170332_2*q_h_i*1_1_1"/>
  <p:tag name="KSO_WM_UNIT_LAYERLEVEL" val="1_1_1"/>
  <p:tag name="KSO_WM_DIAGRAM_GROUP_CODE" val="q1-1"/>
  <p:tag name="KSO_WM_UNIT_FILL_FORE_SCHEMECOLOR_INDEX" val="14"/>
  <p:tag name="KSO_WM_UNIT_FILL_TYPE" val="1"/>
  <p:tag name="KSO_WM_UNIT_TEXT_FILL_FORE_SCHEMECOLOR_INDEX" val="16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1_2"/>
  <p:tag name="KSO_WM_UNIT_ID" val="diagram20170332_2*q_h_i*1_1_2"/>
  <p:tag name="KSO_WM_UNIT_LAYERLEVEL" val="1_1_1"/>
  <p:tag name="KSO_WM_DIAGRAM_GROUP_CODE" val="q1-1"/>
  <p:tag name="KSO_WM_UNIT_LINE_FORE_SCHEMECOLOR_INDEX" val="14"/>
  <p:tag name="KSO_WM_UNIT_LINE_FILL_TYPE" val="2"/>
  <p:tag name="KSO_WM_UNIT_TEXT_FILL_FORE_SCHEMECOLOR_INDEX" val="16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32_2*i*10"/>
  <p:tag name="KSO_WM_TEMPLATE_CATEGORY" val="diagram"/>
  <p:tag name="KSO_WM_TEMPLATE_INDEX" val="20170332"/>
  <p:tag name="KSO_WM_UNIT_INDEX" val="1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3_1"/>
  <p:tag name="KSO_WM_UNIT_ID" val="diagram20170332_2*q_h_i*1_3_1"/>
  <p:tag name="KSO_WM_UNIT_LAYERLEVEL" val="1_1_1"/>
  <p:tag name="KSO_WM_DIAGRAM_GROUP_CODE" val="q1-1"/>
  <p:tag name="KSO_WM_UNIT_FILL_FORE_SCHEMECOLOR_INDEX" val="14"/>
  <p:tag name="KSO_WM_UNIT_FILL_TYPE" val="1"/>
  <p:tag name="KSO_WM_UNIT_TEXT_FILL_FORE_SCHEMECOLOR_INDEX" val="16"/>
  <p:tag name="KSO_WM_UNIT_TEXT_FILL_TYPE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3_2"/>
  <p:tag name="KSO_WM_UNIT_ID" val="diagram20170332_2*q_h_i*1_3_2"/>
  <p:tag name="KSO_WM_UNIT_LAYERLEVEL" val="1_1_1"/>
  <p:tag name="KSO_WM_DIAGRAM_GROUP_CODE" val="q1-1"/>
  <p:tag name="KSO_WM_UNIT_LINE_FORE_SCHEMECOLOR_INDEX" val="14"/>
  <p:tag name="KSO_WM_UNIT_LINE_FILL_TYPE" val="2"/>
  <p:tag name="KSO_WM_UNIT_TEXT_FILL_FORE_SCHEMECOLOR_INDEX" val="16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0332_2*i*15"/>
  <p:tag name="KSO_WM_TEMPLATE_CATEGORY" val="diagram"/>
  <p:tag name="KSO_WM_TEMPLATE_INDEX" val="20170332"/>
  <p:tag name="KSO_WM_UNIT_INDEX" val="15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4_1"/>
  <p:tag name="KSO_WM_UNIT_ID" val="diagram20170332_2*q_h_i*1_4_1"/>
  <p:tag name="KSO_WM_UNIT_LAYERLEVEL" val="1_1_1"/>
  <p:tag name="KSO_WM_DIAGRAM_GROUP_CODE" val="q1-1"/>
  <p:tag name="KSO_WM_UNIT_FILL_FORE_SCHEMECOLOR_INDEX" val="14"/>
  <p:tag name="KSO_WM_UNIT_FILL_TYPE" val="1"/>
  <p:tag name="KSO_WM_UNIT_TEXT_FILL_FORE_SCHEMECOLOR_INDEX" val="16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332"/>
  <p:tag name="KSO_WM_UNIT_TYPE" val="q_h_i"/>
  <p:tag name="KSO_WM_UNIT_INDEX" val="1_4_2"/>
  <p:tag name="KSO_WM_UNIT_ID" val="diagram20170332_2*q_h_i*1_4_2"/>
  <p:tag name="KSO_WM_UNIT_LAYERLEVEL" val="1_1_1"/>
  <p:tag name="KSO_WM_DIAGRAM_GROUP_CODE" val="q1-1"/>
  <p:tag name="KSO_WM_UNIT_LINE_FORE_SCHEMECOLOR_INDEX" val="14"/>
  <p:tag name="KSO_WM_UNIT_LINE_FILL_TYPE" val="2"/>
  <p:tag name="KSO_WM_UNIT_TEXT_FILL_FORE_SCHEMECOLOR_INDEX" val="16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COMMONDATA" val="eyJoZGlkIjoiNDk1YTg4YWIxODVkMjA5YzQ4YzM4M2Q5ZWUzNzE0YjEifQ=="/>
  <p:tag name="KSO_WPP_MARK_KEY" val="292c7b5b-6988-41ff-9c0e-0eed91f4854b"/>
  <p:tag name="commondata" val="eyJoZGlkIjoiMTk5YjA3YWVjOTk5ZTg0NGI5NWVjYWQzOTBiNTY0NGY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5072</Words>
  <Application>WPS 演示</Application>
  <PresentationFormat>宽屏</PresentationFormat>
  <Paragraphs>217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印品雅圆体</vt:lpstr>
      <vt:lpstr>微软雅黑</vt:lpstr>
      <vt:lpstr>Wingdings</vt:lpstr>
      <vt:lpstr>Consolas</vt:lpstr>
      <vt:lpstr>Arial Unicode MS</vt:lpstr>
      <vt:lpstr>Calibri</vt:lpstr>
      <vt:lpstr>Office 主题​​</vt:lpstr>
      <vt:lpstr>Equation.KSEE3</vt:lpstr>
      <vt:lpstr>VisualRWKV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Dr.小金金</cp:lastModifiedBy>
  <cp:revision>414</cp:revision>
  <dcterms:created xsi:type="dcterms:W3CDTF">2025-01-22T04:41:00Z</dcterms:created>
  <dcterms:modified xsi:type="dcterms:W3CDTF">2025-02-19T09:57:59Z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3574426D7814BC2C20719067503E6326_43</vt:lpwstr>
  </property>
</Properties>
</file>